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78" r:id="rId13"/>
    <p:sldId id="271" r:id="rId14"/>
    <p:sldId id="281" r:id="rId15"/>
    <p:sldId id="272" r:id="rId16"/>
    <p:sldId id="273" r:id="rId17"/>
    <p:sldId id="275" r:id="rId18"/>
    <p:sldId id="279" r:id="rId19"/>
    <p:sldId id="280" r:id="rId20"/>
    <p:sldId id="262" r:id="rId21"/>
    <p:sldId id="277" r:id="rId22"/>
    <p:sldId id="282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42720-F7CE-4B89-B348-3707EDF73E2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8B58C-CC52-4C6C-8F7C-23379726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AC2128-B0EE-48E1-8B99-6E9507A52833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55F300-5ABF-4258-9665-3AF02A049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C2E22-898C-415F-91CA-969568D6A81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D7A1C-3B8B-426B-82AF-F8CBD5419E8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OwlTeacher.com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85F8-50BC-4BE4-9EA2-632853A9A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OwlTeacher.com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D2B0-E514-44AB-8302-09BA9BFB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46C1333B-A8D4-4A11-8BE2-0E76524A9F1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C34E35E-006F-43B8-8272-CE1E3E6FA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rice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alllpaperbasecamp.com/wp-content/uploads/2013/08/planet-earth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r>
              <a:rPr lang="en-US" sz="4800" dirty="0" smtClean="0"/>
              <a:t>Physical Geography of Earth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</a:rPr>
              <a:t>High Latitudes: The Polar Zones</a:t>
            </a:r>
          </a:p>
          <a:p>
            <a:pPr eaLnBrk="1" hangingPunct="1"/>
            <a:r>
              <a:rPr lang="en-US" altLang="en-US" dirty="0" smtClean="0"/>
              <a:t>Area between the Arctic Circle and the North Pole </a:t>
            </a:r>
          </a:p>
          <a:p>
            <a:pPr eaLnBrk="1" hangingPunct="1"/>
            <a:r>
              <a:rPr lang="en-US" altLang="en-US" dirty="0" smtClean="0"/>
              <a:t>AND the area between the Antarctic Circle and the South Pole</a:t>
            </a:r>
          </a:p>
          <a:p>
            <a:pPr eaLnBrk="1" hangingPunct="1"/>
            <a:r>
              <a:rPr lang="en-US" altLang="en-US" dirty="0" smtClean="0"/>
              <a:t>In this region it is very cool to bitterly cold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3010" name="Picture 2" descr="http://images.nationalgeographic.com/wpf/media-live/photos/000/344/cache/devil-island-iceberg-weddell-sea-adelie-penguins-antarctica_34421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3794" name="Picture 2" descr="http://www.abc.net.au/science/basics/img/Climate-z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 descr="Image result for climate zones of the contiguous united 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Dangerous Storms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08100"/>
            <a:ext cx="8458200" cy="52451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Wind and water can make climates milder, but they also can create storms. Some storms create great destruction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  <p:pic>
        <p:nvPicPr>
          <p:cNvPr id="39941" name="Picture 11" descr="j0231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36734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Locations of hurricanes, typhoons, and cycl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4906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solidFill>
                  <a:srgbClr val="1E4548"/>
                </a:solidFill>
              </a:rPr>
              <a:t>Hurricanes</a:t>
            </a:r>
          </a:p>
          <a:p>
            <a:pPr eaLnBrk="1" hangingPunct="1">
              <a:buSzPct val="75000"/>
              <a:buFont typeface="Times"/>
              <a:buChar char="•"/>
            </a:pPr>
            <a:r>
              <a:rPr lang="en-US" altLang="en-US" dirty="0" smtClean="0"/>
              <a:t>Wind and rain storms that form in the tropics in the Atlantic Ocean </a:t>
            </a:r>
          </a:p>
          <a:p>
            <a:pPr eaLnBrk="1" hangingPunct="1">
              <a:buSzPct val="75000"/>
              <a:buFont typeface="Times"/>
              <a:buChar char="•"/>
            </a:pPr>
            <a:r>
              <a:rPr lang="en-US" altLang="en-US" dirty="0" smtClean="0"/>
              <a:t>They produce huge waves called storm surges, which flood over shorelines and can destroy homes and towns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40964" name="Picture 4" descr="MCj01605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67818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1E4548"/>
                </a:solidFill>
              </a:rPr>
              <a:t>Typhoons</a:t>
            </a:r>
          </a:p>
          <a:p>
            <a:pPr lvl="1" eaLnBrk="1" hangingPunct="1">
              <a:lnSpc>
                <a:spcPct val="80000"/>
              </a:lnSpc>
              <a:buSzPct val="75000"/>
              <a:buFont typeface="Times"/>
              <a:buChar char="•"/>
            </a:pPr>
            <a:r>
              <a:rPr lang="en-US" altLang="en-US" sz="3600" dirty="0" smtClean="0"/>
              <a:t>Similar to hurricanes, they take place in the Pacific Ocean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38400"/>
            <a:ext cx="8991600" cy="44196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52400"/>
            <a:ext cx="46482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1E4548"/>
                </a:solidFill>
              </a:rPr>
              <a:t>Tornadoes</a:t>
            </a:r>
          </a:p>
          <a:p>
            <a:pPr eaLnBrk="1" hangingPunct="1">
              <a:buSzPct val="75000"/>
              <a:buFont typeface="Times"/>
              <a:buChar char="•"/>
            </a:pPr>
            <a:r>
              <a:rPr lang="en-US" altLang="en-US" sz="2800" dirty="0" smtClean="0"/>
              <a:t>Swirling funnels of    wind that can reach  200 miles per hour </a:t>
            </a:r>
          </a:p>
          <a:p>
            <a:pPr eaLnBrk="1" hangingPunct="1">
              <a:buSzPct val="75000"/>
              <a:buFont typeface="Times"/>
              <a:buChar char="•"/>
            </a:pPr>
            <a:r>
              <a:rPr lang="en-US" altLang="en-US" sz="2800" dirty="0" smtClean="0"/>
              <a:t>The powerful winds can wreck almost anything  in a tornado’s path</a:t>
            </a:r>
          </a:p>
          <a:p>
            <a:pPr eaLnBrk="1" hangingPunct="1">
              <a:buSzPct val="75000"/>
              <a:buFont typeface="Times"/>
              <a:buChar char="•"/>
            </a:pPr>
            <a:r>
              <a:rPr lang="en-US" altLang="en-US" sz="2800" dirty="0" smtClean="0"/>
              <a:t>However, they only average about one half mile in diameter </a:t>
            </a:r>
          </a:p>
          <a:p>
            <a:pPr eaLnBrk="1" hangingPunct="1">
              <a:buSzPct val="75000"/>
              <a:buFont typeface="Times"/>
              <a:buChar char="•"/>
            </a:pPr>
            <a:r>
              <a:rPr lang="en-US" altLang="en-US" sz="2800" dirty="0" smtClean="0"/>
              <a:t>Therefore they affect  a more limited area  than hurricanes</a:t>
            </a:r>
            <a:endParaRPr lang="en-US" sz="2400" dirty="0" smtClean="0"/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6720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Image result for Tornado A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90" name="Picture 6" descr="Image result for number of tornadoes per year by s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Day and Night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Earth travels around the sun in an oval-shaped orbit</a:t>
            </a:r>
          </a:p>
          <a:p>
            <a:r>
              <a:rPr lang="en-US" sz="2800" dirty="0" smtClean="0"/>
              <a:t>It takes 365 ¼ days for the Earth to make one complete revolution around the sun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augusta.k12.va.us/cms/lib01/VA01000173/Centricity/Domain/1547/continents_and_oceans_puzz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Nebraska Counties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Most Populated	Least Populated</a:t>
            </a:r>
          </a:p>
          <a:p>
            <a:pPr>
              <a:buNone/>
            </a:pPr>
            <a:r>
              <a:rPr lang="en-US" sz="2000" dirty="0" smtClean="0"/>
              <a:t>1 – Douglas – 517,110		1 – Arthur – 478</a:t>
            </a:r>
          </a:p>
          <a:p>
            <a:pPr>
              <a:buNone/>
            </a:pPr>
            <a:r>
              <a:rPr lang="en-US" sz="2000" dirty="0" smtClean="0"/>
              <a:t>2 – Lancaster – 285,407	2 – McPherson – 504</a:t>
            </a:r>
          </a:p>
          <a:p>
            <a:pPr>
              <a:buNone/>
            </a:pPr>
            <a:r>
              <a:rPr lang="en-US" sz="2000" dirty="0" smtClean="0"/>
              <a:t>3 – Sarpy – 158,840		3 – Blaine – 514</a:t>
            </a:r>
          </a:p>
          <a:p>
            <a:pPr>
              <a:buNone/>
            </a:pPr>
            <a:r>
              <a:rPr lang="en-US" sz="2000" dirty="0" smtClean="0"/>
              <a:t>4 – Hall – 58,607		4 – Loup - 592</a:t>
            </a:r>
          </a:p>
          <a:p>
            <a:pPr>
              <a:buNone/>
            </a:pPr>
            <a:r>
              <a:rPr lang="en-US" sz="2000" dirty="0" smtClean="0"/>
              <a:t>5 – Buffalo – 46,102		</a:t>
            </a:r>
            <a:r>
              <a:rPr lang="en-US" sz="2000" smtClean="0"/>
              <a:t>5 – Grant - 628</a:t>
            </a: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ebraska coun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ous.presstv.ir/photo/20101016/shamsara2010101623334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511300"/>
            <a:ext cx="9144000" cy="2273300"/>
          </a:xfrm>
        </p:spPr>
        <p:txBody>
          <a:bodyPr/>
          <a:lstStyle/>
          <a:p>
            <a:r>
              <a:rPr lang="en-US" sz="8000" dirty="0" smtClean="0">
                <a:hlinkClick r:id="rId3"/>
              </a:rPr>
              <a:t>Free Rice</a:t>
            </a:r>
            <a:endParaRPr lang="en-US" sz="8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Earth revolves, it is also spinning on its axis</a:t>
            </a:r>
          </a:p>
          <a:p>
            <a:r>
              <a:rPr lang="en-US" dirty="0" smtClean="0"/>
              <a:t>Each rotation takes about 24 hours</a:t>
            </a:r>
            <a:endParaRPr lang="en-US" dirty="0"/>
          </a:p>
        </p:txBody>
      </p:sp>
      <p:pic>
        <p:nvPicPr>
          <p:cNvPr id="27650" name="Picture 2" descr="http://3.bp.blogspot.com/-5ZNctCB7uKo/T9AnNWPSuAI/AAAAAAAAAmg/QoSCBjq6K-o/s1600/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43300"/>
            <a:ext cx="84582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are the days longer in some parts of the year?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The Earth’s axis is at an angle.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In about half of the Earth’s orbit, the tilt causes a region to face toward the sun for more hours than it faces away from the sun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Days are longer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In other regions that face away from the sun for more hours, days are shorter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5029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300" b="1" i="1" u="sng" dirty="0" smtClean="0"/>
              <a:t>Why does the temperature change during the seasons?</a:t>
            </a:r>
            <a:endParaRPr lang="en-US" altLang="en-US" sz="3300" b="1" i="1" u="sng" dirty="0" smtClean="0">
              <a:solidFill>
                <a:srgbClr val="99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300" dirty="0" smtClean="0"/>
              <a:t>The warmth you feel at any given time of year depends on how directly the sunlight falls on you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300" dirty="0" smtClean="0"/>
              <a:t>This is also a result of the Earth’s tilt and orbit</a:t>
            </a:r>
          </a:p>
          <a:p>
            <a:pPr eaLnBrk="1" hangingPunct="1"/>
            <a:endParaRPr lang="en-US" sz="33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upload.wikimedia.org/wikipedia/commons/3/30/February_2010_Blizzard,_Capitol_Hill_--_In_the_center_of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165100" y="2074863"/>
            <a:ext cx="8818563" cy="3741737"/>
          </a:xfrm>
          <a:prstGeom prst="roundRect">
            <a:avLst>
              <a:gd name="adj" fmla="val 6051"/>
            </a:avLst>
          </a:prstGeom>
          <a:solidFill>
            <a:schemeClr val="tx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65100" y="2366963"/>
            <a:ext cx="8226425" cy="4572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0" y="2290763"/>
            <a:ext cx="9144000" cy="4567237"/>
          </a:xfrm>
          <a:prstGeom prst="roundRect">
            <a:avLst>
              <a:gd name="adj" fmla="val 6051"/>
            </a:avLst>
          </a:prstGeom>
          <a:solidFill>
            <a:srgbClr val="FCE6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 b="1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88900" y="2060575"/>
            <a:ext cx="8818563" cy="687388"/>
          </a:xfrm>
          <a:prstGeom prst="rect">
            <a:avLst/>
          </a:prstGeom>
          <a:solidFill>
            <a:srgbClr val="5B9ED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>
              <a:solidFill>
                <a:srgbClr val="5B9ED1"/>
              </a:solidFill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93663" y="2392363"/>
            <a:ext cx="19653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bg1"/>
                </a:solidFill>
              </a:rPr>
              <a:t>Line of Latitude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93663" y="3390900"/>
            <a:ext cx="8818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93663" y="4597400"/>
            <a:ext cx="8818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176463" y="2392363"/>
            <a:ext cx="19653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bg1"/>
                </a:solidFill>
              </a:rPr>
              <a:t>Where is it?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3578225" y="2081213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bg1"/>
                </a:solidFill>
              </a:rPr>
              <a:t>Gets Direct Sunshine on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6138863" y="2392363"/>
            <a:ext cx="19653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en-US" b="1">
                <a:solidFill>
                  <a:schemeClr val="bg1"/>
                </a:solidFill>
              </a:rPr>
              <a:t>Seasons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8900" y="3381375"/>
            <a:ext cx="4451350" cy="360363"/>
            <a:chOff x="56" y="2130"/>
            <a:chExt cx="2804" cy="227"/>
          </a:xfrm>
        </p:grpSpPr>
        <p:sp>
          <p:nvSpPr>
            <p:cNvPr id="8230" name="Text Box 13"/>
            <p:cNvSpPr txBox="1">
              <a:spLocks noChangeArrowheads="1"/>
            </p:cNvSpPr>
            <p:nvPr/>
          </p:nvSpPr>
          <p:spPr bwMode="auto">
            <a:xfrm>
              <a:off x="56" y="2130"/>
              <a:ext cx="16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cs typeface="Times New Roman" pitchFamily="18" charset="0"/>
                </a:rPr>
                <a:t>Tropic of Cancer</a:t>
              </a:r>
            </a:p>
          </p:txBody>
        </p:sp>
        <p:sp>
          <p:nvSpPr>
            <p:cNvPr id="8231" name="Text Box 14"/>
            <p:cNvSpPr txBox="1">
              <a:spLocks noChangeArrowheads="1"/>
            </p:cNvSpPr>
            <p:nvPr/>
          </p:nvSpPr>
          <p:spPr bwMode="auto">
            <a:xfrm>
              <a:off x="1493" y="2145"/>
              <a:ext cx="6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23 1/2º N</a:t>
              </a:r>
              <a:endParaRPr lang="en-US" altLang="en-US" sz="2400" b="1"/>
            </a:p>
          </p:txBody>
        </p:sp>
        <p:sp>
          <p:nvSpPr>
            <p:cNvPr id="8232" name="Text Box 15"/>
            <p:cNvSpPr txBox="1">
              <a:spLocks noChangeArrowheads="1"/>
            </p:cNvSpPr>
            <p:nvPr/>
          </p:nvSpPr>
          <p:spPr bwMode="auto">
            <a:xfrm>
              <a:off x="2268" y="2145"/>
              <a:ext cx="5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June 21</a:t>
              </a:r>
              <a:endParaRPr lang="en-US" altLang="en-US" sz="2400" b="1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850" y="4591050"/>
            <a:ext cx="4295775" cy="346075"/>
            <a:chOff x="44" y="2892"/>
            <a:chExt cx="2706" cy="218"/>
          </a:xfrm>
        </p:grpSpPr>
        <p:sp>
          <p:nvSpPr>
            <p:cNvPr id="8227" name="Text Box 17"/>
            <p:cNvSpPr txBox="1">
              <a:spLocks noChangeArrowheads="1"/>
            </p:cNvSpPr>
            <p:nvPr/>
          </p:nvSpPr>
          <p:spPr bwMode="auto">
            <a:xfrm>
              <a:off x="44" y="2898"/>
              <a:ext cx="1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cs typeface="Times New Roman" pitchFamily="18" charset="0"/>
                </a:rPr>
                <a:t>Arctic Circle</a:t>
              </a:r>
            </a:p>
          </p:txBody>
        </p:sp>
        <p:sp>
          <p:nvSpPr>
            <p:cNvPr id="8228" name="Text Box 18"/>
            <p:cNvSpPr txBox="1">
              <a:spLocks noChangeArrowheads="1"/>
            </p:cNvSpPr>
            <p:nvPr/>
          </p:nvSpPr>
          <p:spPr bwMode="auto">
            <a:xfrm>
              <a:off x="1493" y="2892"/>
              <a:ext cx="6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66 1/2º N</a:t>
              </a:r>
              <a:endParaRPr lang="en-US" altLang="en-US" sz="2400" b="1"/>
            </a:p>
          </p:txBody>
        </p:sp>
        <p:sp>
          <p:nvSpPr>
            <p:cNvPr id="8229" name="Text Box 19"/>
            <p:cNvSpPr txBox="1">
              <a:spLocks noChangeArrowheads="1"/>
            </p:cNvSpPr>
            <p:nvPr/>
          </p:nvSpPr>
          <p:spPr bwMode="auto">
            <a:xfrm>
              <a:off x="2279" y="2892"/>
              <a:ext cx="4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Never</a:t>
              </a:r>
              <a:endParaRPr lang="en-US" altLang="en-US" sz="2400" b="1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9850" y="5154613"/>
            <a:ext cx="4297363" cy="350837"/>
            <a:chOff x="44" y="3247"/>
            <a:chExt cx="2707" cy="221"/>
          </a:xfrm>
        </p:grpSpPr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44" y="3247"/>
              <a:ext cx="1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cs typeface="Times New Roman" pitchFamily="18" charset="0"/>
                </a:rPr>
                <a:t>Antarctic Circle</a:t>
              </a:r>
            </a:p>
          </p:txBody>
        </p:sp>
        <p:sp>
          <p:nvSpPr>
            <p:cNvPr id="8225" name="Text Box 22"/>
            <p:cNvSpPr txBox="1">
              <a:spLocks noChangeArrowheads="1"/>
            </p:cNvSpPr>
            <p:nvPr/>
          </p:nvSpPr>
          <p:spPr bwMode="auto">
            <a:xfrm>
              <a:off x="1493" y="3256"/>
              <a:ext cx="6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66 1/2º S</a:t>
              </a:r>
              <a:endParaRPr lang="en-US" altLang="en-US" sz="2400" b="1"/>
            </a:p>
          </p:txBody>
        </p:sp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>
              <a:off x="2280" y="3256"/>
              <a:ext cx="4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Never</a:t>
              </a:r>
              <a:endParaRPr lang="en-US" altLang="en-US" sz="2400" b="1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9850" y="3965575"/>
            <a:ext cx="8780463" cy="581025"/>
            <a:chOff x="44" y="2498"/>
            <a:chExt cx="5531" cy="366"/>
          </a:xfrm>
        </p:grpSpPr>
        <p:sp>
          <p:nvSpPr>
            <p:cNvPr id="8220" name="Text Box 25"/>
            <p:cNvSpPr txBox="1">
              <a:spLocks noChangeArrowheads="1"/>
            </p:cNvSpPr>
            <p:nvPr/>
          </p:nvSpPr>
          <p:spPr bwMode="auto">
            <a:xfrm>
              <a:off x="44" y="2510"/>
              <a:ext cx="1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cs typeface="Times New Roman" pitchFamily="18" charset="0"/>
                </a:rPr>
                <a:t>Tropic of Capricorn</a:t>
              </a:r>
            </a:p>
          </p:txBody>
        </p:sp>
        <p:sp>
          <p:nvSpPr>
            <p:cNvPr id="8221" name="Text Box 26"/>
            <p:cNvSpPr txBox="1">
              <a:spLocks noChangeArrowheads="1"/>
            </p:cNvSpPr>
            <p:nvPr/>
          </p:nvSpPr>
          <p:spPr bwMode="auto">
            <a:xfrm>
              <a:off x="1493" y="2510"/>
              <a:ext cx="6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23 1/2º S</a:t>
              </a:r>
              <a:endParaRPr lang="en-US" altLang="en-US" sz="2400" b="1"/>
            </a:p>
          </p:txBody>
        </p:sp>
        <p:sp>
          <p:nvSpPr>
            <p:cNvPr id="8222" name="Text Box 27"/>
            <p:cNvSpPr txBox="1">
              <a:spLocks noChangeArrowheads="1"/>
            </p:cNvSpPr>
            <p:nvPr/>
          </p:nvSpPr>
          <p:spPr bwMode="auto">
            <a:xfrm>
              <a:off x="2280" y="2510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December 21</a:t>
              </a:r>
              <a:endParaRPr lang="en-US" altLang="en-US" sz="2400" b="1"/>
            </a:p>
          </p:txBody>
        </p:sp>
        <p:sp>
          <p:nvSpPr>
            <p:cNvPr id="8223" name="Text Box 28"/>
            <p:cNvSpPr txBox="1">
              <a:spLocks noChangeArrowheads="1"/>
            </p:cNvSpPr>
            <p:nvPr/>
          </p:nvSpPr>
          <p:spPr bwMode="auto">
            <a:xfrm>
              <a:off x="3259" y="2498"/>
              <a:ext cx="23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/>
                <a:t>First day of winter, or winter solstice, in Northern Hemisphere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3663" y="2732088"/>
            <a:ext cx="8783637" cy="614362"/>
            <a:chOff x="59" y="1721"/>
            <a:chExt cx="5533" cy="387"/>
          </a:xfrm>
        </p:grpSpPr>
        <p:sp>
          <p:nvSpPr>
            <p:cNvPr id="8216" name="Text Box 30"/>
            <p:cNvSpPr txBox="1">
              <a:spLocks noChangeArrowheads="1"/>
            </p:cNvSpPr>
            <p:nvPr/>
          </p:nvSpPr>
          <p:spPr bwMode="auto">
            <a:xfrm>
              <a:off x="59" y="1741"/>
              <a:ext cx="16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>
                  <a:cs typeface="Times New Roman" pitchFamily="18" charset="0"/>
                </a:rPr>
                <a:t>Equator</a:t>
              </a:r>
            </a:p>
          </p:txBody>
        </p:sp>
        <p:sp>
          <p:nvSpPr>
            <p:cNvPr id="8217" name="Text Box 31"/>
            <p:cNvSpPr txBox="1">
              <a:spLocks noChangeArrowheads="1"/>
            </p:cNvSpPr>
            <p:nvPr/>
          </p:nvSpPr>
          <p:spPr bwMode="auto">
            <a:xfrm>
              <a:off x="2269" y="1742"/>
              <a:ext cx="95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March 21</a:t>
              </a:r>
              <a:br>
                <a:rPr lang="en-US" altLang="en-US" sz="1600" b="1"/>
              </a:br>
              <a:r>
                <a:rPr lang="en-US" altLang="en-US" sz="1600" b="1"/>
                <a:t>September 23</a:t>
              </a:r>
              <a:endParaRPr lang="en-US" altLang="en-US" sz="2400" b="1"/>
            </a:p>
          </p:txBody>
        </p:sp>
        <p:sp>
          <p:nvSpPr>
            <p:cNvPr id="8218" name="Text Box 32"/>
            <p:cNvSpPr txBox="1">
              <a:spLocks noChangeArrowheads="1"/>
            </p:cNvSpPr>
            <p:nvPr/>
          </p:nvSpPr>
          <p:spPr bwMode="auto">
            <a:xfrm>
              <a:off x="3260" y="1721"/>
              <a:ext cx="23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b="1"/>
                <a:t>Spring and fall equinoxes: Days and nights are almost equal everywhere</a:t>
              </a:r>
            </a:p>
          </p:txBody>
        </p:sp>
        <p:sp>
          <p:nvSpPr>
            <p:cNvPr id="8219" name="Text Box 33"/>
            <p:cNvSpPr txBox="1">
              <a:spLocks noChangeArrowheads="1"/>
            </p:cNvSpPr>
            <p:nvPr/>
          </p:nvSpPr>
          <p:spPr bwMode="auto">
            <a:xfrm>
              <a:off x="1709" y="1753"/>
              <a:ext cx="2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0º </a:t>
              </a:r>
              <a:endParaRPr lang="en-US" altLang="en-US" sz="2400" b="1"/>
            </a:p>
          </p:txBody>
        </p:sp>
      </p:grpSp>
      <p:sp>
        <p:nvSpPr>
          <p:cNvPr id="8210" name="Line 40"/>
          <p:cNvSpPr>
            <a:spLocks noChangeShapeType="1"/>
          </p:cNvSpPr>
          <p:nvPr/>
        </p:nvSpPr>
        <p:spPr bwMode="auto">
          <a:xfrm>
            <a:off x="2160588" y="2060575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41"/>
          <p:cNvSpPr>
            <a:spLocks noChangeShapeType="1"/>
          </p:cNvSpPr>
          <p:nvPr/>
        </p:nvSpPr>
        <p:spPr bwMode="auto">
          <a:xfrm>
            <a:off x="3600450" y="2060575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42"/>
          <p:cNvSpPr>
            <a:spLocks noChangeShapeType="1"/>
          </p:cNvSpPr>
          <p:nvPr/>
        </p:nvSpPr>
        <p:spPr bwMode="auto">
          <a:xfrm>
            <a:off x="93663" y="5153025"/>
            <a:ext cx="8818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43"/>
          <p:cNvSpPr>
            <a:spLocks noChangeShapeType="1"/>
          </p:cNvSpPr>
          <p:nvPr/>
        </p:nvSpPr>
        <p:spPr bwMode="auto">
          <a:xfrm>
            <a:off x="5143500" y="2060575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44"/>
          <p:cNvSpPr>
            <a:spLocks noChangeShapeType="1"/>
          </p:cNvSpPr>
          <p:nvPr/>
        </p:nvSpPr>
        <p:spPr bwMode="auto">
          <a:xfrm>
            <a:off x="93663" y="3976688"/>
            <a:ext cx="88185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1143000" y="9144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Looking at Latitudes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9550" y="1323975"/>
            <a:ext cx="8728075" cy="3055938"/>
            <a:chOff x="96" y="846"/>
            <a:chExt cx="5498" cy="1925"/>
          </a:xfrm>
        </p:grpSpPr>
        <p:pic>
          <p:nvPicPr>
            <p:cNvPr id="92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4515" b="35703"/>
            <a:stretch>
              <a:fillRect/>
            </a:stretch>
          </p:blipFill>
          <p:spPr bwMode="auto">
            <a:xfrm>
              <a:off x="96" y="1942"/>
              <a:ext cx="5498" cy="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12" y="846"/>
              <a:ext cx="1205" cy="904"/>
              <a:chOff x="2120" y="3009"/>
              <a:chExt cx="1205" cy="904"/>
            </a:xfrm>
          </p:grpSpPr>
          <p:pic>
            <p:nvPicPr>
              <p:cNvPr id="923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0" y="3009"/>
                <a:ext cx="1205" cy="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4" name="Rectangle 6"/>
              <p:cNvSpPr>
                <a:spLocks noChangeArrowheads="1"/>
              </p:cNvSpPr>
              <p:nvPr/>
            </p:nvSpPr>
            <p:spPr bwMode="auto">
              <a:xfrm>
                <a:off x="2216" y="3420"/>
                <a:ext cx="977" cy="3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altLang="en-US" sz="24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09550" y="1336675"/>
            <a:ext cx="8728075" cy="4157663"/>
            <a:chOff x="96" y="846"/>
            <a:chExt cx="5498" cy="2619"/>
          </a:xfrm>
        </p:grpSpPr>
        <p:pic>
          <p:nvPicPr>
            <p:cNvPr id="92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9911" b="10487"/>
            <a:stretch>
              <a:fillRect/>
            </a:stretch>
          </p:blipFill>
          <p:spPr bwMode="auto">
            <a:xfrm>
              <a:off x="96" y="1249"/>
              <a:ext cx="5498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12" y="846"/>
              <a:ext cx="1205" cy="904"/>
              <a:chOff x="4389" y="3009"/>
              <a:chExt cx="1205" cy="904"/>
            </a:xfrm>
          </p:grpSpPr>
          <p:pic>
            <p:nvPicPr>
              <p:cNvPr id="9229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89" y="3009"/>
                <a:ext cx="1205" cy="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0" name="Rectangle 11"/>
              <p:cNvSpPr>
                <a:spLocks noChangeArrowheads="1"/>
              </p:cNvSpPr>
              <p:nvPr/>
            </p:nvSpPr>
            <p:spPr bwMode="auto">
              <a:xfrm>
                <a:off x="4490" y="3591"/>
                <a:ext cx="882" cy="1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76275" y="1970088"/>
            <a:ext cx="8467725" cy="4019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14363" y="5946775"/>
            <a:ext cx="7800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altLang="en-US"/>
          </a:p>
          <a:p>
            <a:pPr eaLnBrk="0" hangingPunct="0">
              <a:spcBef>
                <a:spcPct val="50000"/>
              </a:spcBef>
              <a:defRPr/>
            </a:pPr>
            <a:endParaRPr lang="en-US" altLang="en-US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2413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 sz="4400" dirty="0">
                <a:solidFill>
                  <a:schemeClr val="tx2"/>
                </a:solidFill>
              </a:rPr>
              <a:t>Zones of Latitudes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1330325"/>
            <a:ext cx="9144000" cy="5527675"/>
            <a:chOff x="96" y="844"/>
            <a:chExt cx="5498" cy="2908"/>
          </a:xfrm>
        </p:grpSpPr>
        <p:pic>
          <p:nvPicPr>
            <p:cNvPr id="9225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968"/>
              <a:ext cx="5498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" y="844"/>
              <a:ext cx="1205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1970088"/>
            <a:ext cx="8467725" cy="40195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4363" y="5946775"/>
            <a:ext cx="7800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altLang="en-US"/>
          </a:p>
          <a:p>
            <a:pPr eaLnBrk="0" hangingPunct="0">
              <a:spcBef>
                <a:spcPct val="50000"/>
              </a:spcBef>
              <a:defRPr/>
            </a:pPr>
            <a:endParaRPr lang="en-US" altLang="en-US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3400" y="1752600"/>
            <a:ext cx="7975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3600" b="1" dirty="0">
                <a:solidFill>
                  <a:schemeClr val="accent2"/>
                </a:solidFill>
              </a:rPr>
              <a:t>Low Latitudes: The Tropics</a:t>
            </a:r>
          </a:p>
          <a:p>
            <a:pPr eaLnBrk="0" hangingPunct="0"/>
            <a:endParaRPr lang="en-US" altLang="en-US" sz="3600" b="1" dirty="0">
              <a:solidFill>
                <a:schemeClr val="accent2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altLang="en-US" sz="3200" b="1" dirty="0"/>
              <a:t> Area between the Tropic of Cancer and 	the Tropic of Capricorn</a:t>
            </a:r>
          </a:p>
          <a:p>
            <a:pPr eaLnBrk="0" hangingPunct="0">
              <a:buFontTx/>
              <a:buChar char="•"/>
            </a:pPr>
            <a:r>
              <a:rPr lang="en-US" altLang="en-US" sz="3200" b="1" dirty="0"/>
              <a:t> In this region, it is almost always </a:t>
            </a:r>
            <a:r>
              <a:rPr lang="en-US" altLang="en-US" sz="3200" b="1" dirty="0" smtClean="0"/>
              <a:t>hot</a:t>
            </a:r>
            <a:endParaRPr lang="en-US" altLang="en-US" sz="3200" b="1" dirty="0"/>
          </a:p>
          <a:p>
            <a:pPr eaLnBrk="0" hangingPunct="0"/>
            <a:endParaRPr lang="en-US" altLang="en-US" sz="3200" b="1" dirty="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9600" y="5334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Looking at Latitudes: Zones</a:t>
            </a:r>
          </a:p>
        </p:txBody>
      </p:sp>
      <p:pic>
        <p:nvPicPr>
          <p:cNvPr id="10247" name="Picture 13" descr="MCj01045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22971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</a:rPr>
              <a:t>Middle Latitudes: The Temperate Zones</a:t>
            </a:r>
          </a:p>
          <a:p>
            <a:pPr eaLnBrk="1" hangingPunct="1"/>
            <a:r>
              <a:rPr lang="en-US" altLang="en-US" sz="2800" dirty="0" smtClean="0"/>
              <a:t>Area between the Tropic of Cancer and the Arctic Circle </a:t>
            </a:r>
          </a:p>
          <a:p>
            <a:pPr eaLnBrk="1" hangingPunct="1"/>
            <a:r>
              <a:rPr lang="en-US" altLang="en-US" sz="2800" dirty="0" smtClean="0"/>
              <a:t>AND the area between the Tropic of Capricorn and the Antarctic Circle</a:t>
            </a:r>
          </a:p>
          <a:p>
            <a:pPr eaLnBrk="1" hangingPunct="1"/>
            <a:r>
              <a:rPr lang="en-US" altLang="en-US" sz="2800" dirty="0" smtClean="0"/>
              <a:t>In this region, there are seasons, each with a distinct pattern of daylight, temperature, and weather</a:t>
            </a:r>
          </a:p>
        </p:txBody>
      </p:sp>
      <p:pic>
        <p:nvPicPr>
          <p:cNvPr id="34818" name="Picture 2" descr="http://image.weather.com/web/multimedia/images/slideshows/fall09/fa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y Theme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Theme</Template>
  <TotalTime>124</TotalTime>
  <Words>450</Words>
  <Application>Microsoft Office PowerPoint</Application>
  <PresentationFormat>On-screen Show (4:3)</PresentationFormat>
  <Paragraphs>75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My Theme</vt:lpstr>
      <vt:lpstr>Physical Geography of Earth</vt:lpstr>
      <vt:lpstr>Day and Night</vt:lpstr>
      <vt:lpstr>Slide 3</vt:lpstr>
      <vt:lpstr>Why are the days longer in some parts of the year?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Dangerous Storms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Nebraska Counties</vt:lpstr>
      <vt:lpstr>Slide 22</vt:lpstr>
      <vt:lpstr>Free Rice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Earth</dc:title>
  <dc:creator>Jacob Blum</dc:creator>
  <cp:lastModifiedBy>Jacob Blum</cp:lastModifiedBy>
  <cp:revision>9</cp:revision>
  <dcterms:created xsi:type="dcterms:W3CDTF">2014-09-19T20:29:18Z</dcterms:created>
  <dcterms:modified xsi:type="dcterms:W3CDTF">2016-09-21T01:52:31Z</dcterms:modified>
</cp:coreProperties>
</file>