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80" r:id="rId19"/>
    <p:sldId id="281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DCD242-8454-44FF-AD22-9B2668773254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777BBD-5428-4FBB-9058-63256175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aerocompass.larc.nasa.go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youtube.com/watch?v=vE2FK0B7gPo&amp;list=PLivjPDlt6ApTDlm7OufY6HAzNmFAqxWSo&amp;index=19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s://www.youtube.com/watch?v=ExnWRunioo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freerice.com/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7367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8000" dirty="0"/>
              <a:t>Map Essentials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en-US" sz="4800" dirty="0"/>
          </a:p>
        </p:txBody>
      </p:sp>
      <p:pic>
        <p:nvPicPr>
          <p:cNvPr id="3076" name="Picture 9" descr="binoculars-an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81200"/>
            <a:ext cx="3962400" cy="495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Compass Rose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03250" y="1295400"/>
            <a:ext cx="8540750" cy="4498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600" dirty="0"/>
              <a:t>The needle on a compass is magnetized to point to the earth's north magnetic pole. Thus with a compass, a person can roughly tell which direction they are headed.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600" dirty="0"/>
              <a:t>There are four major or cardinal directions on a compass- north, south, east &amp; west. In between are the directions northeast, northwest, southeast, southwest.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b="1" dirty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4743450" y="6491288"/>
            <a:ext cx="440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>
                <a:latin typeface="Arial" charset="0"/>
              </a:rPr>
              <a:t>Source: </a:t>
            </a:r>
            <a:r>
              <a:rPr lang="en-US">
                <a:latin typeface="Arial" charset="0"/>
                <a:hlinkClick r:id="rId2"/>
              </a:rPr>
              <a:t>http://aerocompass.larc.nasa.gov</a:t>
            </a:r>
            <a:endParaRPr lang="en-US">
              <a:latin typeface="Arial" charset="0"/>
            </a:endParaRPr>
          </a:p>
        </p:txBody>
      </p:sp>
      <p:pic>
        <p:nvPicPr>
          <p:cNvPr id="14341" name="Picture 7" descr="compass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4876800"/>
            <a:ext cx="1619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Directions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cardinal directions are north, south, east, and west.</a:t>
            </a:r>
          </a:p>
          <a:p>
            <a:pPr eaLnBrk="1" hangingPunct="1">
              <a:defRPr/>
            </a:pPr>
            <a:r>
              <a:rPr lang="en-US"/>
              <a:t>The intermediate directions are northeast, southeast, southwest and northwest.</a:t>
            </a:r>
          </a:p>
          <a:p>
            <a:pPr eaLnBrk="1" hangingPunct="1">
              <a:defRPr/>
            </a:pPr>
            <a:r>
              <a:rPr lang="en-US"/>
              <a:t>They help describe the location of places in relation to other places. </a:t>
            </a:r>
          </a:p>
        </p:txBody>
      </p:sp>
      <p:pic>
        <p:nvPicPr>
          <p:cNvPr id="15364" name="Picture 4" descr="compass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4495800"/>
            <a:ext cx="2185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Scale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447800"/>
            <a:ext cx="8540750" cy="44989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3600"/>
              <a:t>Maps are made to scale; that is, there is a direct connection between a unit of measurement on the map and the actual distance.</a:t>
            </a:r>
          </a:p>
          <a:p>
            <a:pPr eaLnBrk="1" hangingPunct="1">
              <a:defRPr/>
            </a:pPr>
            <a:r>
              <a:rPr lang="en-US" sz="3600"/>
              <a:t>For example, each inch on the map represents one mile on Earth. So, a map of a town would show a mile-long strip of fast food joints and auto dealers in one inch.</a:t>
            </a:r>
            <a:br>
              <a:rPr lang="en-US" sz="3600"/>
            </a:b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7412" name="Picture 5" descr="tnhist1"/>
          <p:cNvPicPr>
            <a:picLocks noChangeAspect="1" noChangeArrowheads="1"/>
          </p:cNvPicPr>
          <p:nvPr/>
        </p:nvPicPr>
        <p:blipFill>
          <a:blip r:embed="rId2" cstate="print">
            <a:lum bright="-18000" contrast="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67000" y="5181600"/>
            <a:ext cx="4800600" cy="1676400"/>
            <a:chOff x="1680" y="3264"/>
            <a:chExt cx="3024" cy="1056"/>
          </a:xfrm>
        </p:grpSpPr>
        <p:sp>
          <p:nvSpPr>
            <p:cNvPr id="17414" name="Oval 6"/>
            <p:cNvSpPr>
              <a:spLocks noChangeArrowheads="1"/>
            </p:cNvSpPr>
            <p:nvPr/>
          </p:nvSpPr>
          <p:spPr bwMode="auto">
            <a:xfrm>
              <a:off x="1680" y="3264"/>
              <a:ext cx="1680" cy="1056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5" name="Text Box 7"/>
            <p:cNvSpPr txBox="1">
              <a:spLocks noChangeArrowheads="1"/>
            </p:cNvSpPr>
            <p:nvPr/>
          </p:nvSpPr>
          <p:spPr bwMode="auto">
            <a:xfrm>
              <a:off x="3360" y="3648"/>
              <a:ext cx="1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Scale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Time Zones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The Earth is divided into 24 time zones, corresponding to 24 hours in a day.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As the earth rotates, the sun shines in different areas, moving from east to west during the course of a day.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Places that have the same longitude will be in the same time zone.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9460" name="Picture 5" descr="UST18"/>
          <p:cNvPicPr>
            <a:picLocks noChangeAspect="1" noChangeArrowheads="1"/>
          </p:cNvPicPr>
          <p:nvPr/>
        </p:nvPicPr>
        <p:blipFill>
          <a:blip r:embed="rId2" cstate="print">
            <a:lum bright="-24000" contrast="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-152400"/>
            <a:ext cx="854075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6600" dirty="0"/>
              <a:t>Map Legend </a:t>
            </a:r>
            <a:r>
              <a:rPr lang="en-US" sz="6600"/>
              <a:t>(Key)</a:t>
            </a:r>
            <a:endParaRPr lang="en-US" sz="6600" dirty="0"/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03250" y="914400"/>
            <a:ext cx="8540750" cy="449897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The legend is the key to unlocking the secrets of a map.  Objects or colors in the legend represent something on the map. </a:t>
            </a:r>
          </a:p>
        </p:txBody>
      </p:sp>
      <p:pic>
        <p:nvPicPr>
          <p:cNvPr id="20484" name="Picture 5" descr="worldreligion"/>
          <p:cNvPicPr>
            <a:picLocks noChangeAspect="1" noChangeArrowheads="1"/>
          </p:cNvPicPr>
          <p:nvPr/>
        </p:nvPicPr>
        <p:blipFill>
          <a:blip r:embed="rId2" cstate="print">
            <a:lum bright="-18000"/>
          </a:blip>
          <a:srcRect t="3366"/>
          <a:stretch>
            <a:fillRect/>
          </a:stretch>
        </p:blipFill>
        <p:spPr bwMode="auto">
          <a:xfrm>
            <a:off x="1447800" y="2457450"/>
            <a:ext cx="7315200" cy="458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4267200"/>
            <a:ext cx="5562600" cy="2133600"/>
            <a:chOff x="912" y="2688"/>
            <a:chExt cx="3504" cy="1344"/>
          </a:xfrm>
        </p:grpSpPr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912" y="2688"/>
              <a:ext cx="1440" cy="134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Text Box 7"/>
            <p:cNvSpPr txBox="1">
              <a:spLocks noChangeArrowheads="1"/>
            </p:cNvSpPr>
            <p:nvPr/>
          </p:nvSpPr>
          <p:spPr bwMode="auto">
            <a:xfrm>
              <a:off x="2400" y="3024"/>
              <a:ext cx="201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0000"/>
                  </a:solidFill>
                </a:rPr>
                <a:t>Religions Legend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Life Expectancy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22532" name="Picture 5" descr="lifeexpect"/>
          <p:cNvPicPr>
            <a:picLocks noChangeAspect="1" noChangeArrowheads="1"/>
          </p:cNvPicPr>
          <p:nvPr/>
        </p:nvPicPr>
        <p:blipFill>
          <a:blip r:embed="rId2" cstate="print">
            <a:lum bright="-18000"/>
          </a:blip>
          <a:srcRect t="3122" b="3220"/>
          <a:stretch>
            <a:fillRect/>
          </a:stretch>
        </p:blipFill>
        <p:spPr bwMode="auto">
          <a:xfrm>
            <a:off x="0" y="1371600"/>
            <a:ext cx="9067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57200" y="3657600"/>
            <a:ext cx="5562600" cy="2133600"/>
            <a:chOff x="912" y="2688"/>
            <a:chExt cx="3504" cy="1344"/>
          </a:xfrm>
        </p:grpSpPr>
        <p:sp>
          <p:nvSpPr>
            <p:cNvPr id="22534" name="Rectangle 7"/>
            <p:cNvSpPr>
              <a:spLocks noChangeArrowheads="1"/>
            </p:cNvSpPr>
            <p:nvPr/>
          </p:nvSpPr>
          <p:spPr bwMode="auto">
            <a:xfrm>
              <a:off x="912" y="2688"/>
              <a:ext cx="1440" cy="134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5" name="Text Box 8"/>
            <p:cNvSpPr txBox="1">
              <a:spLocks noChangeArrowheads="1"/>
            </p:cNvSpPr>
            <p:nvPr/>
          </p:nvSpPr>
          <p:spPr bwMode="auto">
            <a:xfrm>
              <a:off x="2400" y="3024"/>
              <a:ext cx="20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solidFill>
                    <a:srgbClr val="FF0000"/>
                  </a:solidFill>
                </a:rPr>
                <a:t>Legend/Key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828800" y="2133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United States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3200" y="2286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China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2200" y="2743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India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37338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Brazil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7F88B-2606-44B8-B7BA-F00EBC61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>
                <a:hlinkClick r:id="rId2"/>
              </a:rPr>
              <a:t>This Week’s Video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1F66D-2E75-497E-B6C6-A5F085173B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olving the Puzzle Under the Sea: Marie Tharp Maps the Ocean Floor ...">
            <a:extLst>
              <a:ext uri="{FF2B5EF4-FFF2-40B4-BE49-F238E27FC236}">
                <a16:creationId xmlns:a16="http://schemas.microsoft.com/office/drawing/2014/main" id="{797E35FA-0855-49D0-B6C2-BBF560314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" y="1397391"/>
            <a:ext cx="9114692" cy="545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768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9705-73EE-4D38-8BD0-DE97FE7A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Feel Good Video of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F236B-47B7-4EB7-BA15-3541E80D34E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ampaign of the Year 2013: O2 'be more dog'">
            <a:extLst>
              <a:ext uri="{FF2B5EF4-FFF2-40B4-BE49-F238E27FC236}">
                <a16:creationId xmlns:a16="http://schemas.microsoft.com/office/drawing/2014/main" id="{17540BBB-2849-42D2-9541-168F51960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0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000" b="1" dirty="0"/>
              <a:t>Latitude and Longitude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01625" y="1219200"/>
            <a:ext cx="8540750" cy="48799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/>
              <a:t>The earth is divided into lots of lines called </a:t>
            </a:r>
            <a:r>
              <a:rPr lang="en-US" sz="3600" b="1"/>
              <a:t>latitude</a:t>
            </a:r>
            <a:r>
              <a:rPr lang="en-US" sz="3600"/>
              <a:t> and </a:t>
            </a:r>
            <a:r>
              <a:rPr lang="en-US" sz="3600" b="1"/>
              <a:t>longitude</a:t>
            </a:r>
            <a:r>
              <a:rPr lang="en-US" sz="3600"/>
              <a:t>.</a:t>
            </a:r>
            <a:r>
              <a:rPr lang="en-US"/>
              <a:t> </a:t>
            </a:r>
          </a:p>
        </p:txBody>
      </p:sp>
      <p:pic>
        <p:nvPicPr>
          <p:cNvPr id="5124" name="Picture 5" descr="Parallels of Lattitu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43434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Meridians of Longitu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590800"/>
            <a:ext cx="25415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REERICE.COM-Build your vocabulary and donate food to the hungry ...">
            <a:extLst>
              <a:ext uri="{FF2B5EF4-FFF2-40B4-BE49-F238E27FC236}">
                <a16:creationId xmlns:a16="http://schemas.microsoft.com/office/drawing/2014/main" id="{ABE6901A-B3AB-45AE-8C55-E0625157E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3800" dirty="0">
                <a:hlinkClick r:id="rId3"/>
              </a:rPr>
              <a:t>Free Rice</a:t>
            </a:r>
            <a:endParaRPr lang="en-US" sz="13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7200" b="1" dirty="0"/>
              <a:t>Lines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/>
              <a:t>Longitude lines run north and south.</a:t>
            </a:r>
          </a:p>
          <a:p>
            <a:pPr eaLnBrk="1" hangingPunct="1">
              <a:defRPr/>
            </a:pPr>
            <a:r>
              <a:rPr lang="en-US" sz="3600"/>
              <a:t>Latitude lines run east and west. </a:t>
            </a:r>
          </a:p>
          <a:p>
            <a:pPr eaLnBrk="1" hangingPunct="1">
              <a:defRPr/>
            </a:pPr>
            <a:r>
              <a:rPr lang="en-US" sz="3600"/>
              <a:t>The lines measure distances in degrees.</a:t>
            </a:r>
            <a:r>
              <a:rPr lang="en-US"/>
              <a:t> </a:t>
            </a:r>
          </a:p>
        </p:txBody>
      </p:sp>
      <p:pic>
        <p:nvPicPr>
          <p:cNvPr id="6148" name="Picture 5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581400"/>
            <a:ext cx="28638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6019800" y="4724400"/>
            <a:ext cx="2819400" cy="838200"/>
          </a:xfrm>
          <a:prstGeom prst="leftArrow">
            <a:avLst>
              <a:gd name="adj1" fmla="val 50000"/>
              <a:gd name="adj2" fmla="val 84091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Latitude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838200" y="5181600"/>
            <a:ext cx="2971800" cy="838200"/>
          </a:xfrm>
          <a:prstGeom prst="rightArrow">
            <a:avLst>
              <a:gd name="adj1" fmla="val 50000"/>
              <a:gd name="adj2" fmla="val 88636"/>
            </a:avLst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Longitude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b="1" dirty="0"/>
              <a:t>Where is 0 degree?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/>
              <a:t>The </a:t>
            </a:r>
            <a:r>
              <a:rPr lang="en-US" sz="3600" b="1"/>
              <a:t>equator</a:t>
            </a:r>
            <a:r>
              <a:rPr lang="en-US" sz="3600"/>
              <a:t> is 0 degree latitude. </a:t>
            </a:r>
          </a:p>
          <a:p>
            <a:pPr eaLnBrk="1" hangingPunct="1">
              <a:defRPr/>
            </a:pPr>
            <a:r>
              <a:rPr lang="en-US" sz="3600"/>
              <a:t>It is an imaginary belt that runs halfway point between the North Pole and the South Pole.</a:t>
            </a:r>
          </a:p>
        </p:txBody>
      </p:sp>
      <p:pic>
        <p:nvPicPr>
          <p:cNvPr id="7172" name="Picture 6" descr="equa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40386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533400" y="4343400"/>
            <a:ext cx="3505200" cy="1981200"/>
          </a:xfrm>
          <a:prstGeom prst="rightArrow">
            <a:avLst>
              <a:gd name="adj1" fmla="val 50000"/>
              <a:gd name="adj2" fmla="val 44231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/>
              <a:t>Equator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000" dirty="0"/>
              <a:t>Where is 0 degree?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b="1" dirty="0"/>
              <a:t>prime meridian</a:t>
            </a:r>
            <a:r>
              <a:rPr lang="en-US" dirty="0"/>
              <a:t> is 0 degrees longitude.  This imaginary line runs through the United Kingdom, France, Spain, western Africa, and Antarctica.</a:t>
            </a:r>
          </a:p>
        </p:txBody>
      </p:sp>
      <p:pic>
        <p:nvPicPr>
          <p:cNvPr id="8196" name="Picture 5" descr="MP00012_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3962400"/>
            <a:ext cx="2565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657600" y="0"/>
            <a:ext cx="2743200" cy="4038600"/>
            <a:chOff x="2304" y="0"/>
            <a:chExt cx="1728" cy="2544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>
              <a:off x="2304" y="0"/>
              <a:ext cx="1728" cy="2544"/>
            </a:xfrm>
            <a:prstGeom prst="downArrow">
              <a:avLst>
                <a:gd name="adj1" fmla="val 50000"/>
                <a:gd name="adj2" fmla="val 36806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2880" y="0"/>
              <a:ext cx="288" cy="2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/>
                <a:t>P</a:t>
              </a:r>
            </a:p>
            <a:p>
              <a:pPr>
                <a:spcBef>
                  <a:spcPct val="50000"/>
                </a:spcBef>
              </a:pPr>
              <a:r>
                <a:rPr lang="en-US" sz="2400" b="1" dirty="0"/>
                <a:t>R</a:t>
              </a:r>
            </a:p>
            <a:p>
              <a:pPr>
                <a:spcBef>
                  <a:spcPct val="50000"/>
                </a:spcBef>
              </a:pPr>
              <a:r>
                <a:rPr lang="en-US" sz="2400" b="1" dirty="0"/>
                <a:t>I</a:t>
              </a:r>
            </a:p>
            <a:p>
              <a:pPr>
                <a:spcBef>
                  <a:spcPct val="50000"/>
                </a:spcBef>
              </a:pPr>
              <a:r>
                <a:rPr lang="en-US" sz="2400" b="1" dirty="0"/>
                <a:t>M</a:t>
              </a:r>
            </a:p>
            <a:p>
              <a:pPr>
                <a:spcBef>
                  <a:spcPct val="50000"/>
                </a:spcBef>
              </a:pPr>
              <a:r>
                <a:rPr lang="en-US" sz="2400" b="1" dirty="0"/>
                <a:t>E</a:t>
              </a:r>
            </a:p>
            <a:p>
              <a:pPr>
                <a:spcBef>
                  <a:spcPct val="50000"/>
                </a:spcBef>
              </a:pPr>
              <a:endParaRPr lang="en-US" sz="2400" dirty="0"/>
            </a:p>
            <a:p>
              <a:pPr>
                <a:spcBef>
                  <a:spcPct val="50000"/>
                </a:spcBef>
              </a:pPr>
              <a:endParaRPr lang="en-US" dirty="0"/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216" y="0"/>
              <a:ext cx="480" cy="2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/>
                <a:t>M</a:t>
              </a:r>
            </a:p>
            <a:p>
              <a:r>
                <a:rPr lang="en-US" sz="2400" b="1"/>
                <a:t>E</a:t>
              </a:r>
            </a:p>
            <a:p>
              <a:r>
                <a:rPr lang="en-US" sz="2400" b="1"/>
                <a:t>R</a:t>
              </a:r>
            </a:p>
            <a:p>
              <a:r>
                <a:rPr lang="en-US" sz="2400" b="1"/>
                <a:t>I</a:t>
              </a:r>
            </a:p>
            <a:p>
              <a:r>
                <a:rPr lang="en-US" sz="2400" b="1"/>
                <a:t>D</a:t>
              </a:r>
            </a:p>
            <a:p>
              <a:r>
                <a:rPr lang="en-US" sz="2400" b="1"/>
                <a:t>I</a:t>
              </a:r>
            </a:p>
            <a:p>
              <a:r>
                <a:rPr lang="en-US" sz="2400" b="1"/>
                <a:t>A</a:t>
              </a:r>
            </a:p>
            <a:p>
              <a:r>
                <a:rPr lang="en-US" sz="2400" b="1"/>
                <a:t>N</a:t>
              </a:r>
            </a:p>
            <a:p>
              <a:pPr>
                <a:spcBef>
                  <a:spcPct val="50000"/>
                </a:spcBef>
              </a:pPr>
              <a:endParaRPr lang="en-US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9220" name="Picture 5" descr="World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</a:blip>
          <a:srcRect/>
          <a:stretch>
            <a:fillRect/>
          </a:stretch>
        </p:blipFill>
        <p:spPr bwMode="auto">
          <a:xfrm>
            <a:off x="0" y="498475"/>
            <a:ext cx="9144000" cy="58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086600" y="4038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Australia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2292" name="Picture 5" descr="k3hemispheres"/>
          <p:cNvPicPr>
            <a:picLocks noChangeAspect="1" noChangeArrowheads="1"/>
          </p:cNvPicPr>
          <p:nvPr/>
        </p:nvPicPr>
        <p:blipFill>
          <a:blip r:embed="rId2" cstate="print">
            <a:lum bright="-6000" contrast="6000"/>
          </a:blip>
          <a:srcRect/>
          <a:stretch>
            <a:fillRect/>
          </a:stretch>
        </p:blipFill>
        <p:spPr bwMode="auto">
          <a:xfrm>
            <a:off x="228600" y="150813"/>
            <a:ext cx="8686800" cy="655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Hemispheres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/>
              <a:t>By using the equator and prime meridian, we can divide the world into four </a:t>
            </a:r>
            <a:r>
              <a:rPr lang="en-US" sz="4400" b="1"/>
              <a:t>hemispheres</a:t>
            </a:r>
            <a:r>
              <a:rPr lang="en-US" sz="4400"/>
              <a:t>, north, south, east, and west.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dirty="0"/>
              <a:t>Compass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603250" y="1295400"/>
            <a:ext cx="8540750" cy="4498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/>
              <a:t>A compass is a tool that helps the user know what direction one is headed.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4400"/>
              <a:t>On a map, a compass or a compass rose helps the user locate these directions.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/>
          </a:p>
        </p:txBody>
      </p:sp>
      <p:pic>
        <p:nvPicPr>
          <p:cNvPr id="13316" name="Picture 9" descr="comp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419600"/>
            <a:ext cx="21717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135</TotalTime>
  <Words>472</Words>
  <Application>Microsoft Office PowerPoint</Application>
  <PresentationFormat>On-screen Show (4:3)</PresentationFormat>
  <Paragraphs>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Tw Cen MT</vt:lpstr>
      <vt:lpstr>Wingdings</vt:lpstr>
      <vt:lpstr>Wingdings 2</vt:lpstr>
      <vt:lpstr>Median</vt:lpstr>
      <vt:lpstr>Map Essentials </vt:lpstr>
      <vt:lpstr>Latitude and Longitude</vt:lpstr>
      <vt:lpstr>Lines</vt:lpstr>
      <vt:lpstr>Where is 0 degree?</vt:lpstr>
      <vt:lpstr>Where is 0 degree?</vt:lpstr>
      <vt:lpstr>PowerPoint Presentation</vt:lpstr>
      <vt:lpstr>PowerPoint Presentation</vt:lpstr>
      <vt:lpstr>Hemispheres</vt:lpstr>
      <vt:lpstr>Compass</vt:lpstr>
      <vt:lpstr>Compass Rose</vt:lpstr>
      <vt:lpstr>Directions</vt:lpstr>
      <vt:lpstr>Scale</vt:lpstr>
      <vt:lpstr>PowerPoint Presentation</vt:lpstr>
      <vt:lpstr>Time Zones</vt:lpstr>
      <vt:lpstr>PowerPoint Presentation</vt:lpstr>
      <vt:lpstr>Map Legend (Key)</vt:lpstr>
      <vt:lpstr>Life Expectancy</vt:lpstr>
      <vt:lpstr>This Week’s Video</vt:lpstr>
      <vt:lpstr>Feel Good Video of the Week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Essentials</dc:title>
  <dc:creator>Jacob Blum</dc:creator>
  <cp:lastModifiedBy>Jacob Blum</cp:lastModifiedBy>
  <cp:revision>16</cp:revision>
  <dcterms:created xsi:type="dcterms:W3CDTF">2010-09-03T16:50:09Z</dcterms:created>
  <dcterms:modified xsi:type="dcterms:W3CDTF">2020-03-30T14:43:42Z</dcterms:modified>
</cp:coreProperties>
</file>